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B3AA"/>
    <a:srgbClr val="DB64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084564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272544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258101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0949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946756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8750251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813779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78676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024609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489708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863950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568952" cy="216024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65B3AA"/>
                </a:solidFill>
                <a:latin typeface="Arial Narrow" pitchFamily="34" charset="0"/>
                <a:ea typeface="Batang" pitchFamily="18" charset="-127"/>
              </a:rPr>
              <a:t>Будущее развитие человека</a:t>
            </a:r>
            <a:endParaRPr lang="ru-RU" sz="6600" b="1" dirty="0">
              <a:solidFill>
                <a:srgbClr val="65B3AA"/>
              </a:solidFill>
              <a:latin typeface="Arial Narrow" pitchFamily="34" charset="0"/>
              <a:ea typeface="Batang" pitchFamily="18" charset="-127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pics.loveplanet.ru/3/foto/2b/3f/2b3f1d1f/eVDJPRBBpDh9RKgscVio=_.jpg?p=b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619755" cy="4628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79512" y="2492896"/>
            <a:ext cx="8784976" cy="864096"/>
          </a:xfrm>
          <a:prstGeom prst="rect">
            <a:avLst/>
          </a:prstGeom>
        </p:spPr>
        <p:txBody>
          <a:bodyPr/>
          <a:lstStyle/>
          <a:p>
            <a:pPr marL="182880" marR="0" lvl="0" indent="-18288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B6443"/>
                </a:solidFill>
                <a:effectLst/>
                <a:uLnTx/>
                <a:uFillTx/>
                <a:latin typeface="Arial Narrow" pitchFamily="34" charset="0"/>
              </a:rPr>
              <a:t>Спасибо за внимание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DB6443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251520" y="476672"/>
            <a:ext cx="8640960" cy="5110312"/>
          </a:xfrm>
          <a:prstGeom prst="rect">
            <a:avLst/>
          </a:prstGeom>
        </p:spPr>
        <p:txBody>
          <a:bodyPr/>
          <a:lstStyle/>
          <a:p>
            <a:pPr algn="ctr" fontAlgn="base"/>
            <a:r>
              <a:rPr lang="ru-RU" sz="2000" dirty="0" smtClean="0">
                <a:latin typeface="Arial Narrow" pitchFamily="34" charset="0"/>
              </a:rPr>
              <a:t>Существует множество </a:t>
            </a:r>
            <a:r>
              <a:rPr lang="ru-RU" sz="2000" i="1" dirty="0" smtClean="0">
                <a:solidFill>
                  <a:srgbClr val="65B3AA"/>
                </a:solidFill>
                <a:latin typeface="Arial Narrow" pitchFamily="34" charset="0"/>
              </a:rPr>
              <a:t>теорий</a:t>
            </a:r>
            <a:r>
              <a:rPr lang="ru-RU" sz="2000" dirty="0" smtClean="0">
                <a:latin typeface="Arial Narrow" pitchFamily="34" charset="0"/>
              </a:rPr>
              <a:t>, которые предполагают различные пути развития человеческого тела в будущем. Учёные постоянно находятся в поиске подсказок </a:t>
            </a:r>
            <a:r>
              <a:rPr lang="ru-RU" sz="2000" dirty="0" smtClean="0">
                <a:latin typeface="Arial Narrow" pitchFamily="34" charset="0"/>
              </a:rPr>
              <a:t>на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3" name="Picture 2" descr="http://www.h-rf.ru/upload/iblock/b34/augmented_reality_1024x8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4891590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6228184" y="1052736"/>
            <a:ext cx="1800200" cy="4473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dirty="0" smtClean="0">
                <a:latin typeface="Arial Narrow" pitchFamily="34" charset="0"/>
              </a:rPr>
              <a:t>тему, откуда мы пришли и куда движемся. Одни специалисты утверждают, что дарвиновский естественный отбор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продолжается</a:t>
            </a:r>
            <a:r>
              <a:rPr lang="ru-RU" sz="2000" dirty="0" smtClean="0">
                <a:latin typeface="Arial Narrow" pitchFamily="34" charset="0"/>
              </a:rPr>
              <a:t>, в то время как другие считают, что люди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уже достигли</a:t>
            </a:r>
            <a:r>
              <a:rPr lang="ru-RU" sz="2000" dirty="0" smtClean="0">
                <a:latin typeface="Arial Narrow" pitchFamily="34" charset="0"/>
              </a:rPr>
              <a:t> своего пика развития.</a:t>
            </a:r>
            <a:endParaRPr lang="ru-RU" sz="2000" dirty="0"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323528" y="332656"/>
            <a:ext cx="8496944" cy="1562472"/>
          </a:xfrm>
          <a:prstGeom prst="rect">
            <a:avLst/>
          </a:prstGeom>
        </p:spPr>
        <p:txBody>
          <a:bodyPr/>
          <a:lstStyle/>
          <a:p>
            <a:pPr lvl="0" indent="3175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Существует </a:t>
            </a:r>
            <a:r>
              <a:rPr lang="ru-RU" sz="2000" dirty="0" smtClean="0">
                <a:latin typeface="Arial Narrow" pitchFamily="34" charset="0"/>
              </a:rPr>
              <a:t>вероятность того, что наши тела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будут развиваться </a:t>
            </a:r>
            <a:r>
              <a:rPr lang="ru-RU" sz="2000" dirty="0" smtClean="0">
                <a:latin typeface="Arial Narrow" pitchFamily="34" charset="0"/>
              </a:rPr>
              <a:t>и дальше. Человек может продолжить адаптироваться к изменениям, происходящим на нашей планете, которая становится всё более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загрязнённой</a:t>
            </a:r>
            <a:r>
              <a:rPr lang="ru-RU" sz="2000" dirty="0" smtClean="0">
                <a:latin typeface="Arial Narrow" pitchFamily="34" charset="0"/>
              </a:rPr>
              <a:t>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и зависимой от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технологий</a:t>
            </a:r>
            <a:r>
              <a:rPr lang="ru-RU" sz="2000" dirty="0" smtClean="0">
                <a:latin typeface="Arial Narrow" pitchFamily="34" charset="0"/>
              </a:rPr>
              <a:t>. Согласно одной </a:t>
            </a:r>
            <a:r>
              <a:rPr lang="ru-RU" sz="2000" dirty="0" smtClean="0">
                <a:latin typeface="Arial Narrow" pitchFamily="34" charset="0"/>
              </a:rPr>
              <a:t>теории, животные эволюционируют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быстрее</a:t>
            </a:r>
            <a:r>
              <a:rPr lang="ru-RU" sz="2000" dirty="0" smtClean="0">
                <a:latin typeface="Arial Narrow" pitchFamily="34" charset="0"/>
              </a:rPr>
              <a:t> в изолированной среде, в то время как люди, живущие в XXI веке, вообще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никак не изолированы</a:t>
            </a:r>
            <a:r>
              <a:rPr lang="ru-RU" sz="2000" dirty="0" smtClean="0">
                <a:latin typeface="Arial Narrow" pitchFamily="34" charset="0"/>
              </a:rPr>
              <a:t>. Однако этот вопрос тоже спорный. С новыми достижениями в науке и технике люди получили возможность мгновенно обмениваться информацией, но в то же время попали в большую изоляцию, чем когда-либо прежде.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63490" name="Picture 2" descr="https://hi-news.ru/wp-content/uploads/2016/07/scie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08920"/>
            <a:ext cx="6526188" cy="2770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323528" y="260648"/>
            <a:ext cx="8496944" cy="1728192"/>
          </a:xfrm>
          <a:prstGeom prst="rect">
            <a:avLst/>
          </a:prstGeom>
        </p:spPr>
        <p:txBody>
          <a:bodyPr/>
          <a:lstStyle/>
          <a:p>
            <a:pPr marL="88900" lvl="0" indent="3175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Профессор </a:t>
            </a:r>
            <a:r>
              <a:rPr lang="ru-RU" sz="2000" dirty="0" smtClean="0">
                <a:latin typeface="Arial Narrow" pitchFamily="34" charset="0"/>
              </a:rPr>
              <a:t>Йельского университета Стивен </a:t>
            </a:r>
            <a:r>
              <a:rPr lang="ru-RU" sz="2000" dirty="0" err="1" smtClean="0">
                <a:latin typeface="Arial Narrow" pitchFamily="34" charset="0"/>
              </a:rPr>
              <a:t>Стернс</a:t>
            </a:r>
            <a:r>
              <a:rPr lang="ru-RU" sz="2000" dirty="0" smtClean="0">
                <a:latin typeface="Arial Narrow" pitchFamily="34" charset="0"/>
              </a:rPr>
              <a:t> говорит, </a:t>
            </a:r>
            <a:r>
              <a:rPr lang="ru-RU" sz="2000" dirty="0" smtClean="0">
                <a:latin typeface="Arial Narrow" pitchFamily="34" charset="0"/>
              </a:rPr>
              <a:t>что рецессивные </a:t>
            </a:r>
            <a:r>
              <a:rPr lang="ru-RU" sz="2000" dirty="0" smtClean="0">
                <a:latin typeface="Arial Narrow" pitchFamily="34" charset="0"/>
              </a:rPr>
              <a:t>признаки людей, такие как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веснушки</a:t>
            </a:r>
            <a:r>
              <a:rPr lang="ru-RU" sz="2000" dirty="0" smtClean="0">
                <a:latin typeface="Arial Narrow" pitchFamily="34" charset="0"/>
              </a:rPr>
              <a:t> или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голубые глаза</a:t>
            </a:r>
            <a:r>
              <a:rPr lang="ru-RU" sz="2000" dirty="0" smtClean="0">
                <a:latin typeface="Arial Narrow" pitchFamily="34" charset="0"/>
              </a:rPr>
              <a:t>, станут большой </a:t>
            </a:r>
            <a:r>
              <a:rPr lang="ru-RU" sz="2000" dirty="0" smtClean="0">
                <a:latin typeface="Arial Narrow" pitchFamily="34" charset="0"/>
              </a:rPr>
              <a:t>редкостью. По </a:t>
            </a:r>
            <a:r>
              <a:rPr lang="ru-RU" sz="2000" dirty="0" smtClean="0">
                <a:latin typeface="Arial Narrow" pitchFamily="34" charset="0"/>
              </a:rPr>
              <a:t>прогнозам,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цвет кожи </a:t>
            </a:r>
            <a:r>
              <a:rPr lang="ru-RU" sz="2000" dirty="0" smtClean="0">
                <a:latin typeface="Arial Narrow" pitchFamily="34" charset="0"/>
              </a:rPr>
              <a:t>и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волос</a:t>
            </a:r>
            <a:r>
              <a:rPr lang="ru-RU" sz="2000" dirty="0" smtClean="0">
                <a:latin typeface="Arial Narrow" pitchFamily="34" charset="0"/>
              </a:rPr>
              <a:t> среднего американца потемнеет, а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блондинов</a:t>
            </a:r>
            <a:r>
              <a:rPr lang="ru-RU" sz="2000" dirty="0" smtClean="0">
                <a:latin typeface="Arial Narrow" pitchFamily="34" charset="0"/>
              </a:rPr>
              <a:t> и людей с очень тёмной или очень светлой кожей останется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крайне мало</a:t>
            </a:r>
            <a:r>
              <a:rPr lang="ru-RU" sz="2000" dirty="0" smtClean="0">
                <a:latin typeface="Arial Narrow" pitchFamily="34" charset="0"/>
              </a:rPr>
              <a:t>.</a:t>
            </a:r>
          </a:p>
          <a:p>
            <a:pPr marL="88900" lvl="0" indent="3175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1412776"/>
            <a:ext cx="5886400" cy="4196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 indent="3175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Вполне возможно, что в будущем люди могут приобрести способность сознательно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изменять цвет своей кожи </a:t>
            </a:r>
            <a:r>
              <a:rPr lang="ru-RU" sz="2000" dirty="0" smtClean="0">
                <a:latin typeface="Arial Narrow" pitchFamily="34" charset="0"/>
              </a:rPr>
              <a:t>благодаря искусственному внедрению в тело хроматофоров </a:t>
            </a:r>
            <a:r>
              <a:rPr lang="ru-RU" sz="2000" i="1" dirty="0" smtClean="0">
                <a:latin typeface="Arial Narrow" pitchFamily="34" charset="0"/>
              </a:rPr>
              <a:t>(пигментсодержащих клеток, присутствующих у земноводных, рыб, рептилий).</a:t>
            </a:r>
            <a:r>
              <a:rPr lang="ru-RU" sz="2000" dirty="0" smtClean="0">
                <a:latin typeface="Arial Narrow" pitchFamily="34" charset="0"/>
              </a:rPr>
              <a:t> Может быть, найдётся и другой метод, но в любом случае это даст некоторые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преимущества</a:t>
            </a:r>
            <a:r>
              <a:rPr lang="ru-RU" sz="2000" dirty="0" smtClean="0">
                <a:latin typeface="Arial Narrow" pitchFamily="34" charset="0"/>
              </a:rPr>
              <a:t>. Во-первых, межрасовые предрассудки окончательно сойдут на нет. Во-вторых, будучи в состоянии изменяться, можно будет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выделяться</a:t>
            </a:r>
            <a:r>
              <a:rPr lang="ru-RU" sz="2000" dirty="0" smtClean="0">
                <a:latin typeface="Arial Narrow" pitchFamily="34" charset="0"/>
              </a:rPr>
              <a:t> в современном обществе.</a:t>
            </a:r>
          </a:p>
          <a:p>
            <a:pPr marL="88900" lvl="0" indent="3175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Кроме того, достоверно установлена информация о тенденции увеличения человеческого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роста</a:t>
            </a:r>
            <a:r>
              <a:rPr lang="ru-RU" sz="2000" dirty="0" smtClean="0">
                <a:latin typeface="Arial Narrow" pitchFamily="34" charset="0"/>
              </a:rPr>
              <a:t> и теория о том, что человек будущего будет иметь совсем незначительный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волосяной покров</a:t>
            </a:r>
            <a:r>
              <a:rPr lang="ru-RU" sz="2000" dirty="0" smtClean="0">
                <a:latin typeface="Arial Narrow" pitchFamily="34" charset="0"/>
              </a:rPr>
              <a:t>.</a:t>
            </a:r>
            <a:endParaRPr lang="ru-RU" sz="2000" dirty="0" smtClean="0">
              <a:latin typeface="Arial Narrow" pitchFamily="34" charset="0"/>
            </a:endParaRPr>
          </a:p>
        </p:txBody>
      </p:sp>
      <p:pic>
        <p:nvPicPr>
          <p:cNvPr id="62466" name="Picture 2" descr="https://i.pinimg.com/736x/5c/05/e9/5c05e9acdb122aac2d13762793f6dd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2599085" cy="4021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251520" y="332656"/>
            <a:ext cx="8712968" cy="1778496"/>
          </a:xfrm>
          <a:prstGeom prst="rect">
            <a:avLst/>
          </a:prstGeom>
        </p:spPr>
        <p:txBody>
          <a:bodyPr/>
          <a:lstStyle/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В будущем человек, </a:t>
            </a:r>
            <a:r>
              <a:rPr lang="ru-RU" sz="2000" dirty="0" smtClean="0">
                <a:latin typeface="Arial Narrow" pitchFamily="34" charset="0"/>
              </a:rPr>
              <a:t>вполне вероятно, будет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красивее</a:t>
            </a:r>
            <a:r>
              <a:rPr lang="ru-RU" sz="2000" dirty="0" smtClean="0">
                <a:latin typeface="Arial Narrow" pitchFamily="34" charset="0"/>
              </a:rPr>
              <a:t>, чем сейчас. </a:t>
            </a:r>
            <a:r>
              <a:rPr lang="ru-RU" sz="2000" dirty="0" smtClean="0">
                <a:latin typeface="Arial Narrow" pitchFamily="34" charset="0"/>
              </a:rPr>
              <a:t>Его строение будет </a:t>
            </a:r>
            <a:r>
              <a:rPr lang="ru-RU" sz="2000" dirty="0" smtClean="0">
                <a:latin typeface="Arial Narrow" pitchFamily="34" charset="0"/>
              </a:rPr>
              <a:t>отражать то, что большинство ищут в партнёрах сегодня. </a:t>
            </a:r>
            <a:r>
              <a:rPr lang="ru-RU" sz="2000" dirty="0" smtClean="0">
                <a:latin typeface="Arial Narrow" pitchFamily="34" charset="0"/>
              </a:rPr>
              <a:t>Человек приобретет более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тонкие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черты лица</a:t>
            </a:r>
            <a:r>
              <a:rPr lang="ru-RU" sz="2000" dirty="0" smtClean="0">
                <a:latin typeface="Arial Narrow" pitchFamily="34" charset="0"/>
              </a:rPr>
              <a:t>,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спортивное телосложение </a:t>
            </a:r>
            <a:r>
              <a:rPr lang="ru-RU" sz="2000" dirty="0" smtClean="0">
                <a:latin typeface="Arial Narrow" pitchFamily="34" charset="0"/>
              </a:rPr>
              <a:t>и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хорошую фиг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уру</a:t>
            </a:r>
            <a:r>
              <a:rPr lang="ru-RU" sz="2000" dirty="0" smtClean="0">
                <a:latin typeface="Arial Narrow" pitchFamily="34" charset="0"/>
              </a:rPr>
              <a:t>.</a:t>
            </a:r>
          </a:p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61444" name="Picture 4" descr="https://i.pinimg.com/736x/64/8b/ae/648baeaa9aadc7b32ed312dabd6ac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556792"/>
            <a:ext cx="2748197" cy="38174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46" name="Picture 6" descr="https://i.pinimg.com/originals/23/9b/2e/239b2e5db544c05e140dce03727d81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3917379" cy="3816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323528" y="332656"/>
            <a:ext cx="8424936" cy="1922512"/>
          </a:xfrm>
          <a:prstGeom prst="rect">
            <a:avLst/>
          </a:prstGeom>
        </p:spPr>
        <p:txBody>
          <a:bodyPr/>
          <a:lstStyle/>
          <a:p>
            <a:pPr marL="92075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С </a:t>
            </a:r>
            <a:r>
              <a:rPr lang="ru-RU" sz="2000" dirty="0" smtClean="0">
                <a:latin typeface="Arial Narrow" pitchFamily="34" charset="0"/>
              </a:rPr>
              <a:t>технологическим прогрессом мы всё больше будем зависеть от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интеллекта</a:t>
            </a:r>
            <a:r>
              <a:rPr lang="ru-RU" sz="2000" dirty="0" smtClean="0">
                <a:latin typeface="Arial Narrow" pitchFamily="34" charset="0"/>
              </a:rPr>
              <a:t> и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мозга</a:t>
            </a:r>
            <a:r>
              <a:rPr lang="ru-RU" sz="2000" dirty="0" smtClean="0">
                <a:latin typeface="Arial Narrow" pitchFamily="34" charset="0"/>
              </a:rPr>
              <a:t> и всё меньше от наших других органов</a:t>
            </a:r>
            <a:r>
              <a:rPr lang="ru-RU" sz="2000" dirty="0" smtClean="0">
                <a:latin typeface="Arial Narrow" pitchFamily="34" charset="0"/>
              </a:rPr>
              <a:t>.</a:t>
            </a:r>
            <a:r>
              <a:rPr lang="ru-RU" sz="2000" dirty="0" smtClean="0">
                <a:latin typeface="Arial Narrow" pitchFamily="34" charset="0"/>
              </a:rPr>
              <a:t>  </a:t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Если человек продолжит свое развитие, превращаясь в более сложное разумное существо, его мозг будет становиться все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крупнее</a:t>
            </a:r>
            <a:r>
              <a:rPr lang="ru-RU" sz="2000" dirty="0" smtClean="0">
                <a:latin typeface="Arial Narrow" pitchFamily="34" charset="0"/>
              </a:rPr>
              <a:t>. </a:t>
            </a:r>
          </a:p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endParaRPr lang="ru-RU" sz="2000" dirty="0" smtClean="0">
              <a:latin typeface="Arial Narrow" pitchFamily="34" charset="0"/>
            </a:endParaRPr>
          </a:p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60420" name="Picture 4" descr="https://bebekegitimi.com/wp-content/uploads/2018/07/C%CC%A7ocuk-Gelis%CC%A7imi-Hakkinda-Ne-Biliyorsun-Bebek-Bey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16832"/>
            <a:ext cx="5131467" cy="3403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323528" y="692696"/>
            <a:ext cx="8568952" cy="4894288"/>
          </a:xfrm>
          <a:prstGeom prst="rect">
            <a:avLst/>
          </a:prstGeom>
        </p:spPr>
        <p:txBody>
          <a:bodyPr/>
          <a:lstStyle/>
          <a:p>
            <a:pPr algn="ctr" fontAlgn="base"/>
            <a:r>
              <a:rPr lang="ru-RU" sz="2000" dirty="0" smtClean="0">
                <a:latin typeface="Arial Narrow" pitchFamily="34" charset="0"/>
              </a:rPr>
              <a:t>Компьютерные технологии, которые стали частью нашей повседневной жизни, несомненно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отразятся</a:t>
            </a:r>
            <a:r>
              <a:rPr lang="ru-RU" sz="2000" dirty="0" smtClean="0">
                <a:latin typeface="Arial Narrow" pitchFamily="34" charset="0"/>
              </a:rPr>
              <a:t> на развитии человеческого организма. Постоянное использование клавиатур и сенсорных экранов может привести к тому, что наши руки и пальцы станут более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тонкими</a:t>
            </a:r>
            <a:r>
              <a:rPr lang="ru-RU" sz="2000" dirty="0" smtClean="0">
                <a:latin typeface="Arial Narrow" pitchFamily="34" charset="0"/>
              </a:rPr>
              <a:t>,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длинными</a:t>
            </a:r>
            <a:r>
              <a:rPr lang="ru-RU" sz="2000" dirty="0" smtClean="0">
                <a:latin typeface="Arial Narrow" pitchFamily="34" charset="0"/>
              </a:rPr>
              <a:t> и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ловкими</a:t>
            </a:r>
            <a:r>
              <a:rPr lang="ru-RU" sz="2000" dirty="0" smtClean="0">
                <a:latin typeface="Arial Narrow" pitchFamily="34" charset="0"/>
              </a:rPr>
              <a:t>, а количество нервных окончаний в них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резко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возрастёт</a:t>
            </a:r>
            <a:r>
              <a:rPr lang="ru-RU" sz="2000" dirty="0" smtClean="0">
                <a:latin typeface="Arial Narrow" pitchFamily="34" charset="0"/>
              </a:rPr>
              <a:t>. С </a:t>
            </a:r>
            <a:r>
              <a:rPr lang="ru-RU" sz="2000" dirty="0" smtClean="0">
                <a:latin typeface="Arial Narrow" pitchFamily="34" charset="0"/>
              </a:rPr>
              <a:t>дальнейшим техническим прогрессом интерфейсы (естественно, не без хирургического вмешательства)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могут перекочевать</a:t>
            </a:r>
            <a:r>
              <a:rPr lang="ru-RU" sz="2000" dirty="0" smtClean="0">
                <a:latin typeface="Arial Narrow" pitchFamily="34" charset="0"/>
              </a:rPr>
              <a:t> в человеческое тело. Почему бы человеку будущего не заиметь клавиатуру в ладони и не научиться жать условную кнопку OК кивком головы, а на входящий звонок отвечать, соединив указательный и большой пальцы? Вероятно, в этом новом мире человеческое тело будет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нафаршировано</a:t>
            </a:r>
            <a:r>
              <a:rPr lang="ru-RU" sz="2000" dirty="0" smtClean="0">
                <a:latin typeface="Arial Narrow" pitchFamily="34" charset="0"/>
              </a:rPr>
              <a:t> сотнями крошечных датчиков, передающих данные на внешние устройства. В сетчатку человеческого глаза может быть встроен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дисплей с дополненной реальностью</a:t>
            </a:r>
            <a:r>
              <a:rPr lang="ru-RU" sz="2000" dirty="0" smtClean="0">
                <a:latin typeface="Arial Narrow" pitchFamily="34" charset="0"/>
              </a:rPr>
              <a:t>, а управлять интерфейсом пользователь будет при помощи движений языка по передним резцам.</a:t>
            </a:r>
          </a:p>
          <a:p>
            <a:pPr marL="182880" marR="0" lvl="0" indent="-18288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323528" y="404664"/>
            <a:ext cx="8496944" cy="5182320"/>
          </a:xfrm>
          <a:prstGeom prst="rect">
            <a:avLst/>
          </a:prstGeom>
        </p:spPr>
        <p:txBody>
          <a:bodyPr/>
          <a:lstStyle/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Рудиментарные органы, такие как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зубы мудрости</a:t>
            </a:r>
            <a:r>
              <a:rPr lang="ru-RU" sz="2000" dirty="0" smtClean="0">
                <a:latin typeface="Arial Narrow" pitchFamily="34" charset="0"/>
              </a:rPr>
              <a:t>, которые удаляются хирургическим путём, также могут со временем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исчезнуть</a:t>
            </a:r>
            <a:r>
              <a:rPr lang="ru-RU" sz="2000" dirty="0" smtClean="0">
                <a:latin typeface="Arial Narrow" pitchFamily="34" charset="0"/>
              </a:rPr>
              <a:t>, так как они более не несут своих функций. У наших предков были более крупные челюсти с большим количеством зубов. По мере того, как их мозг начал увеличиваться, а рацион начал меняться и пища становилась менее жёсткой и легко усваиваемой, челюсти стали уменьшаться. Недавно было подсчитано, что уже около </a:t>
            </a:r>
            <a:r>
              <a:rPr lang="ru-RU" sz="2000" dirty="0" smtClean="0">
                <a:latin typeface="Arial Narrow" pitchFamily="34" charset="0"/>
              </a:rPr>
              <a:t>25% </a:t>
            </a:r>
            <a:r>
              <a:rPr lang="ru-RU" sz="2000" dirty="0" smtClean="0">
                <a:latin typeface="Arial Narrow" pitchFamily="34" charset="0"/>
              </a:rPr>
              <a:t>людей сегодня рождаются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без зачатков зубов мудрости</a:t>
            </a:r>
            <a:r>
              <a:rPr lang="ru-RU" sz="2000" dirty="0" smtClean="0">
                <a:latin typeface="Arial Narrow" pitchFamily="34" charset="0"/>
              </a:rPr>
              <a:t>, что может быть следствием естественного отбора. В будущем этот процент будет только расти. Вполне возможно, что челюсти и зубы продолжат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 мельчать </a:t>
            </a:r>
            <a:r>
              <a:rPr lang="ru-RU" sz="2000" dirty="0" smtClean="0">
                <a:latin typeface="Arial Narrow" pitchFamily="34" charset="0"/>
              </a:rPr>
              <a:t>и даже </a:t>
            </a:r>
            <a:r>
              <a:rPr lang="ru-RU" sz="2000" dirty="0" smtClean="0">
                <a:latin typeface="Arial Narrow" pitchFamily="34" charset="0"/>
              </a:rPr>
              <a:t>вовсе </a:t>
            </a:r>
            <a:r>
              <a:rPr lang="ru-RU" sz="2000" dirty="0" smtClean="0">
                <a:solidFill>
                  <a:srgbClr val="65B3AA"/>
                </a:solidFill>
                <a:latin typeface="Arial Narrow" pitchFamily="34" charset="0"/>
              </a:rPr>
              <a:t>исчезнут</a:t>
            </a:r>
            <a:r>
              <a:rPr lang="ru-RU" sz="2000" dirty="0" smtClean="0">
                <a:latin typeface="Arial Narrow" pitchFamily="34" charset="0"/>
              </a:rPr>
              <a:t>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58370" name="Picture 2" descr="http://zubkiexpert.ru/wp-content/uploads/2018/06/Lechit-zub-mudrosti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068960"/>
            <a:ext cx="3672408" cy="23503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395536" y="836712"/>
            <a:ext cx="8424936" cy="4750272"/>
          </a:xfrm>
          <a:prstGeom prst="rect">
            <a:avLst/>
          </a:prstGeom>
        </p:spPr>
        <p:txBody>
          <a:bodyPr/>
          <a:lstStyle/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Художник Николай </a:t>
            </a:r>
            <a:r>
              <a:rPr lang="ru-RU" sz="2000" dirty="0" err="1" smtClean="0">
                <a:latin typeface="Arial Narrow" pitchFamily="34" charset="0"/>
              </a:rPr>
              <a:t>Ламм</a:t>
            </a:r>
            <a:r>
              <a:rPr lang="ru-RU" sz="2000" dirty="0" smtClean="0">
                <a:latin typeface="Arial Narrow" pitchFamily="34" charset="0"/>
              </a:rPr>
              <a:t> и доктор Алан </a:t>
            </a:r>
            <a:r>
              <a:rPr lang="ru-RU" sz="2000" dirty="0" err="1" smtClean="0">
                <a:latin typeface="Arial Narrow" pitchFamily="34" charset="0"/>
              </a:rPr>
              <a:t>Кван</a:t>
            </a:r>
            <a:r>
              <a:rPr lang="ru-RU" sz="2000" dirty="0" smtClean="0">
                <a:latin typeface="Arial Narrow" pitchFamily="34" charset="0"/>
              </a:rPr>
              <a:t> представили свой спекулятивный взгляд на то, как будет видеть человек будущего. Исследователи основывают свои прогнозы на том, как на тело человека повлияет среда — то есть климат и технологические достижения. Одно из самых больших изменений, по их мнению, коснётся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лба</a:t>
            </a:r>
            <a:r>
              <a:rPr lang="ru-RU" sz="2000" dirty="0" smtClean="0">
                <a:latin typeface="Arial Narrow" pitchFamily="34" charset="0"/>
              </a:rPr>
              <a:t>. </a:t>
            </a:r>
          </a:p>
          <a:p>
            <a:pPr marL="92075" lvl="0" algn="ctr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</a:pPr>
            <a:r>
              <a:rPr lang="ru-RU" sz="2000" dirty="0" smtClean="0">
                <a:latin typeface="Arial Narrow" pitchFamily="34" charset="0"/>
              </a:rPr>
              <a:t>Также </a:t>
            </a:r>
            <a:r>
              <a:rPr lang="ru-RU" sz="2000" dirty="0" smtClean="0">
                <a:latin typeface="Arial Narrow" pitchFamily="34" charset="0"/>
              </a:rPr>
              <a:t>исследователи заявили, что наша способность контролировать собственный геном скажется на эволюции. Генная инженерия станет нормой, и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вид лица</a:t>
            </a:r>
            <a:r>
              <a:rPr lang="ru-RU" sz="2000" dirty="0" smtClean="0">
                <a:latin typeface="Arial Narrow" pitchFamily="34" charset="0"/>
              </a:rPr>
              <a:t> будет в большей степени определяться человеческими предпочтениями. Глаза тем временем станут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больше</a:t>
            </a:r>
            <a:r>
              <a:rPr lang="ru-RU" sz="2000" dirty="0" smtClean="0">
                <a:latin typeface="Arial Narrow" pitchFamily="34" charset="0"/>
              </a:rPr>
              <a:t>. Попытки колонизировать другие планеты приведёт к тому, что кожа станет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более тёмной</a:t>
            </a:r>
            <a:r>
              <a:rPr lang="ru-RU" sz="2000" dirty="0" smtClean="0">
                <a:latin typeface="Arial Narrow" pitchFamily="34" charset="0"/>
              </a:rPr>
              <a:t>, ради снижения воздействия вредного ультрафиолетового излучения вне земного озонового слоя. </a:t>
            </a:r>
            <a:r>
              <a:rPr lang="ru-RU" sz="2000" dirty="0" err="1" smtClean="0">
                <a:latin typeface="Arial Narrow" pitchFamily="34" charset="0"/>
              </a:rPr>
              <a:t>Кван</a:t>
            </a:r>
            <a:r>
              <a:rPr lang="ru-RU" sz="2000" dirty="0" smtClean="0">
                <a:latin typeface="Arial Narrow" pitchFamily="34" charset="0"/>
              </a:rPr>
              <a:t> также ожидает, что люди будут иметь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более толстые веки </a:t>
            </a:r>
            <a:r>
              <a:rPr lang="ru-RU" sz="2000" dirty="0" smtClean="0">
                <a:latin typeface="Arial Narrow" pitchFamily="34" charset="0"/>
              </a:rPr>
              <a:t>и ярко выраженные </a:t>
            </a:r>
            <a:r>
              <a:rPr lang="ru-RU" sz="2000" dirty="0" smtClean="0">
                <a:solidFill>
                  <a:srgbClr val="DB6443"/>
                </a:solidFill>
                <a:latin typeface="Arial Narrow" pitchFamily="34" charset="0"/>
              </a:rPr>
              <a:t>надбровные дуги </a:t>
            </a:r>
            <a:r>
              <a:rPr lang="ru-RU" sz="2000" dirty="0" smtClean="0">
                <a:latin typeface="Arial Narrow" pitchFamily="34" charset="0"/>
              </a:rPr>
              <a:t>из-за условий низкой гравитации.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5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102</TotalTime>
  <Words>505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Тема5</vt:lpstr>
      <vt:lpstr>Будущее развитие человека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Будущее развитие человека</dc:title>
  <dc:creator>RAY</dc:creator>
  <cp:lastModifiedBy>RAY</cp:lastModifiedBy>
  <cp:revision>12</cp:revision>
  <dcterms:created xsi:type="dcterms:W3CDTF">2019-01-14T14:39:58Z</dcterms:created>
  <dcterms:modified xsi:type="dcterms:W3CDTF">2019-01-14T16:32:59Z</dcterms:modified>
</cp:coreProperties>
</file>